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281" r:id="rId5"/>
    <p:sldId id="284" r:id="rId6"/>
    <p:sldId id="285"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29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A206FB1-3BF5-4B50-AA34-9F53CE06C541}">
          <p14:sldIdLst>
            <p14:sldId id="281"/>
            <p14:sldId id="284"/>
            <p14:sldId id="285"/>
            <p14:sldId id="286"/>
            <p14:sldId id="287"/>
            <p14:sldId id="288"/>
            <p14:sldId id="289"/>
            <p14:sldId id="290"/>
            <p14:sldId id="291"/>
            <p14:sldId id="292"/>
            <p14:sldId id="293"/>
            <p14:sldId id="294"/>
            <p14:sldId id="295"/>
            <p14:sldId id="296"/>
            <p14:sldId id="297"/>
            <p14:sldId id="298"/>
            <p14:sldId id="2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79" autoAdjust="0"/>
  </p:normalViewPr>
  <p:slideViewPr>
    <p:cSldViewPr snapToGrid="0">
      <p:cViewPr varScale="1">
        <p:scale>
          <a:sx n="78" d="100"/>
          <a:sy n="78" d="100"/>
        </p:scale>
        <p:origin x="878" y="67"/>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7/22/2024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7/22/2024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7/22/2024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7/22/2024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25.svg"/></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0" y="1453896"/>
            <a:ext cx="9144000" cy="2286000"/>
          </a:xfrm>
        </p:spPr>
        <p:txBody>
          <a:bodyPr/>
          <a:lstStyle/>
          <a:p>
            <a:r>
              <a:rPr lang="en-US" dirty="0"/>
              <a:t>Spark data analysis</a:t>
            </a:r>
          </a:p>
        </p:txBody>
      </p:sp>
      <p:sp>
        <p:nvSpPr>
          <p:cNvPr id="2" name="TextBox 1">
            <a:extLst>
              <a:ext uri="{FF2B5EF4-FFF2-40B4-BE49-F238E27FC236}">
                <a16:creationId xmlns:a16="http://schemas.microsoft.com/office/drawing/2014/main" id="{EC21DCB9-8EDE-95C6-66B9-81931849E4FD}"/>
              </a:ext>
            </a:extLst>
          </p:cNvPr>
          <p:cNvSpPr txBox="1"/>
          <p:nvPr/>
        </p:nvSpPr>
        <p:spPr>
          <a:xfrm>
            <a:off x="1463040" y="3555230"/>
            <a:ext cx="4306824" cy="923330"/>
          </a:xfrm>
          <a:prstGeom prst="rect">
            <a:avLst/>
          </a:prstGeom>
          <a:noFill/>
        </p:spPr>
        <p:txBody>
          <a:bodyPr wrap="square" rtlCol="0">
            <a:spAutoFit/>
          </a:bodyPr>
          <a:lstStyle/>
          <a:p>
            <a:r>
              <a:rPr lang="en-US" dirty="0">
                <a:solidFill>
                  <a:schemeClr val="accent5">
                    <a:lumMod val="25000"/>
                    <a:lumOff val="75000"/>
                  </a:schemeClr>
                </a:solidFill>
              </a:rPr>
              <a:t>ISM 6362 – Big Data and Cloud-Based tools</a:t>
            </a:r>
          </a:p>
          <a:p>
            <a:endParaRPr lang="en-US" dirty="0">
              <a:solidFill>
                <a:schemeClr val="accent5">
                  <a:lumMod val="25000"/>
                  <a:lumOff val="75000"/>
                </a:schemeClr>
              </a:solidFill>
            </a:endParaRPr>
          </a:p>
          <a:p>
            <a:r>
              <a:rPr lang="en-US" dirty="0">
                <a:solidFill>
                  <a:schemeClr val="accent5">
                    <a:lumMod val="25000"/>
                    <a:lumOff val="75000"/>
                  </a:schemeClr>
                </a:solidFill>
              </a:rPr>
              <a:t>Nicholas Catani</a:t>
            </a:r>
          </a:p>
        </p:txBody>
      </p:sp>
      <p:pic>
        <p:nvPicPr>
          <p:cNvPr id="3" name="Picture 2">
            <a:extLst>
              <a:ext uri="{FF2B5EF4-FFF2-40B4-BE49-F238E27FC236}">
                <a16:creationId xmlns:a16="http://schemas.microsoft.com/office/drawing/2014/main" id="{D75EBBD9-88F9-292A-87DA-9B20DBDAEA72}"/>
              </a:ext>
            </a:extLst>
          </p:cNvPr>
          <p:cNvPicPr>
            <a:picLocks noChangeAspect="1"/>
          </p:cNvPicPr>
          <p:nvPr/>
        </p:nvPicPr>
        <p:blipFill>
          <a:blip r:embed="rId4"/>
          <a:stretch>
            <a:fillRect/>
          </a:stretch>
        </p:blipFill>
        <p:spPr>
          <a:xfrm>
            <a:off x="7377684" y="3336275"/>
            <a:ext cx="2944585" cy="15459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63926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B3168624-41BD-4A67-0FA8-282708924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096000" cy="342900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BD9693F-DC59-6223-6C36-B65E4FB29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6096000" cy="3434316"/>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C5C78883-D114-FF19-C35D-14D231D572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
            <a:ext cx="6096000" cy="3429001"/>
          </a:xfrm>
          <a:prstGeom prst="rect">
            <a:avLst/>
          </a:prstGeom>
        </p:spPr>
      </p:pic>
      <p:pic>
        <p:nvPicPr>
          <p:cNvPr id="11" name="Picture 10" descr="A screen shot of a computer&#10;&#10;Description automatically generated">
            <a:extLst>
              <a:ext uri="{FF2B5EF4-FFF2-40B4-BE49-F238E27FC236}">
                <a16:creationId xmlns:a16="http://schemas.microsoft.com/office/drawing/2014/main" id="{44DB910A-D145-40FB-A094-3E6B487D91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429000"/>
            <a:ext cx="6096000" cy="3429000"/>
          </a:xfrm>
          <a:prstGeom prst="rect">
            <a:avLst/>
          </a:prstGeom>
        </p:spPr>
      </p:pic>
    </p:spTree>
    <p:extLst>
      <p:ext uri="{BB962C8B-B14F-4D97-AF65-F5344CB8AC3E}">
        <p14:creationId xmlns:p14="http://schemas.microsoft.com/office/powerpoint/2010/main" val="1609447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1DDDB7-725D-8AA8-F8EE-2BD630661AFD}"/>
              </a:ext>
            </a:extLst>
          </p:cNvPr>
          <p:cNvSpPr txBox="1">
            <a:spLocks/>
          </p:cNvSpPr>
          <p:nvPr/>
        </p:nvSpPr>
        <p:spPr>
          <a:xfrm>
            <a:off x="0" y="0"/>
            <a:ext cx="5942111" cy="1124712"/>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dirty="0"/>
              <a:t>Task 3: pivot table</a:t>
            </a:r>
          </a:p>
        </p:txBody>
      </p:sp>
      <p:cxnSp>
        <p:nvCxnSpPr>
          <p:cNvPr id="6" name="Straight Connector 5">
            <a:extLst>
              <a:ext uri="{FF2B5EF4-FFF2-40B4-BE49-F238E27FC236}">
                <a16:creationId xmlns:a16="http://schemas.microsoft.com/office/drawing/2014/main" id="{7D530794-4F09-8972-0DD0-FE5D214BB065}"/>
              </a:ext>
            </a:extLst>
          </p:cNvPr>
          <p:cNvCxnSpPr>
            <a:cxnSpLocks/>
          </p:cNvCxnSpPr>
          <p:nvPr/>
        </p:nvCxnSpPr>
        <p:spPr>
          <a:xfrm>
            <a:off x="905256" y="1102487"/>
            <a:ext cx="3602736"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61081B4B-A8D3-F709-EAA5-FB5C5B46152B}"/>
              </a:ext>
            </a:extLst>
          </p:cNvPr>
          <p:cNvSpPr txBox="1"/>
          <p:nvPr/>
        </p:nvSpPr>
        <p:spPr>
          <a:xfrm>
            <a:off x="1371601" y="4117593"/>
            <a:ext cx="9856381"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a:t>The pivot table highlights yearly temperature variations across different countries, facilitating comparative analysis.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In 1900, the average temperature in </a:t>
            </a:r>
            <a:r>
              <a:rPr lang="en-US" b="1" dirty="0"/>
              <a:t>Afghanistan</a:t>
            </a:r>
            <a:r>
              <a:rPr lang="en-US" dirty="0"/>
              <a:t> was 11.89°C, while in </a:t>
            </a:r>
            <a:r>
              <a:rPr lang="en-US" b="1" dirty="0"/>
              <a:t>Australia</a:t>
            </a:r>
            <a:r>
              <a:rPr lang="en-US" dirty="0"/>
              <a:t> it was 19.72°C, in </a:t>
            </a:r>
            <a:r>
              <a:rPr lang="en-US" b="1" dirty="0"/>
              <a:t>India </a:t>
            </a:r>
            <a:r>
              <a:rPr lang="en-US" dirty="0"/>
              <a:t>it was 23.79°C, and in the </a:t>
            </a:r>
            <a:r>
              <a:rPr lang="en-US" b="1" dirty="0"/>
              <a:t>United States</a:t>
            </a:r>
            <a:r>
              <a:rPr lang="en-US" dirty="0"/>
              <a:t> it was 7.35°C. This comparison reveals significant differences in climate among these countries.</a:t>
            </a:r>
          </a:p>
        </p:txBody>
      </p:sp>
      <p:pic>
        <p:nvPicPr>
          <p:cNvPr id="9" name="Picture 8">
            <a:extLst>
              <a:ext uri="{FF2B5EF4-FFF2-40B4-BE49-F238E27FC236}">
                <a16:creationId xmlns:a16="http://schemas.microsoft.com/office/drawing/2014/main" id="{ED9FB943-A499-C3BC-FB49-BD1F97D16EDA}"/>
              </a:ext>
            </a:extLst>
          </p:cNvPr>
          <p:cNvPicPr>
            <a:picLocks noChangeAspect="1"/>
          </p:cNvPicPr>
          <p:nvPr/>
        </p:nvPicPr>
        <p:blipFill>
          <a:blip r:embed="rId2"/>
          <a:stretch>
            <a:fillRect/>
          </a:stretch>
        </p:blipFill>
        <p:spPr>
          <a:xfrm>
            <a:off x="11431524" y="6097524"/>
            <a:ext cx="760476" cy="760476"/>
          </a:xfrm>
          <a:prstGeom prst="rect">
            <a:avLst/>
          </a:prstGeom>
        </p:spPr>
      </p:pic>
      <p:pic>
        <p:nvPicPr>
          <p:cNvPr id="4" name="Picture 3" descr="A screen shot of a computer program&#10;&#10;Description automatically generated">
            <a:extLst>
              <a:ext uri="{FF2B5EF4-FFF2-40B4-BE49-F238E27FC236}">
                <a16:creationId xmlns:a16="http://schemas.microsoft.com/office/drawing/2014/main" id="{2F3EF5DE-FC4A-C760-4D3F-8352FC998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706" y="1616300"/>
            <a:ext cx="6182588" cy="2248214"/>
          </a:xfrm>
          <a:prstGeom prst="rect">
            <a:avLst/>
          </a:prstGeom>
        </p:spPr>
      </p:pic>
    </p:spTree>
    <p:extLst>
      <p:ext uri="{BB962C8B-B14F-4D97-AF65-F5344CB8AC3E}">
        <p14:creationId xmlns:p14="http://schemas.microsoft.com/office/powerpoint/2010/main" val="28376179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5D7B0405-E538-0647-9694-BF3C302478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236" y="68263"/>
            <a:ext cx="6169528" cy="6721475"/>
          </a:xfrm>
          <a:prstGeom prst="rect">
            <a:avLst/>
          </a:prstGeom>
          <a:noFill/>
        </p:spPr>
      </p:pic>
      <p:pic>
        <p:nvPicPr>
          <p:cNvPr id="6" name="Picture 5">
            <a:extLst>
              <a:ext uri="{FF2B5EF4-FFF2-40B4-BE49-F238E27FC236}">
                <a16:creationId xmlns:a16="http://schemas.microsoft.com/office/drawing/2014/main" id="{6C4B8D1B-1FE4-9672-9A43-7F83DBE96767}"/>
              </a:ext>
            </a:extLst>
          </p:cNvPr>
          <p:cNvPicPr>
            <a:picLocks noChangeAspect="1"/>
          </p:cNvPicPr>
          <p:nvPr/>
        </p:nvPicPr>
        <p:blipFill>
          <a:blip r:embed="rId3"/>
          <a:stretch>
            <a:fillRect/>
          </a:stretch>
        </p:blipFill>
        <p:spPr>
          <a:xfrm>
            <a:off x="11431524" y="6097524"/>
            <a:ext cx="760476" cy="760476"/>
          </a:xfrm>
          <a:prstGeom prst="rect">
            <a:avLst/>
          </a:prstGeom>
        </p:spPr>
      </p:pic>
    </p:spTree>
    <p:extLst>
      <p:ext uri="{BB962C8B-B14F-4D97-AF65-F5344CB8AC3E}">
        <p14:creationId xmlns:p14="http://schemas.microsoft.com/office/powerpoint/2010/main" val="16650262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1DDDB7-725D-8AA8-F8EE-2BD630661AFD}"/>
              </a:ext>
            </a:extLst>
          </p:cNvPr>
          <p:cNvSpPr txBox="1">
            <a:spLocks/>
          </p:cNvSpPr>
          <p:nvPr/>
        </p:nvSpPr>
        <p:spPr>
          <a:xfrm>
            <a:off x="0" y="0"/>
            <a:ext cx="8963247" cy="1124712"/>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dirty="0"/>
              <a:t>Task 4: Multi-level aggregation</a:t>
            </a:r>
          </a:p>
        </p:txBody>
      </p:sp>
      <p:cxnSp>
        <p:nvCxnSpPr>
          <p:cNvPr id="6" name="Straight Connector 5">
            <a:extLst>
              <a:ext uri="{FF2B5EF4-FFF2-40B4-BE49-F238E27FC236}">
                <a16:creationId xmlns:a16="http://schemas.microsoft.com/office/drawing/2014/main" id="{7D530794-4F09-8972-0DD0-FE5D214BB065}"/>
              </a:ext>
            </a:extLst>
          </p:cNvPr>
          <p:cNvCxnSpPr>
            <a:cxnSpLocks/>
          </p:cNvCxnSpPr>
          <p:nvPr/>
        </p:nvCxnSpPr>
        <p:spPr>
          <a:xfrm>
            <a:off x="905256" y="1102487"/>
            <a:ext cx="3602736" cy="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ED9FB943-A499-C3BC-FB49-BD1F97D16EDA}"/>
              </a:ext>
            </a:extLst>
          </p:cNvPr>
          <p:cNvPicPr>
            <a:picLocks noChangeAspect="1"/>
          </p:cNvPicPr>
          <p:nvPr/>
        </p:nvPicPr>
        <p:blipFill>
          <a:blip r:embed="rId2"/>
          <a:stretch>
            <a:fillRect/>
          </a:stretch>
        </p:blipFill>
        <p:spPr>
          <a:xfrm>
            <a:off x="11431524" y="6097524"/>
            <a:ext cx="760476" cy="760476"/>
          </a:xfrm>
          <a:prstGeom prst="rect">
            <a:avLst/>
          </a:prstGeom>
        </p:spPr>
      </p:pic>
      <p:pic>
        <p:nvPicPr>
          <p:cNvPr id="3" name="Picture 2" descr="A screen shot of a computer code&#10;&#10;Description automatically generated">
            <a:extLst>
              <a:ext uri="{FF2B5EF4-FFF2-40B4-BE49-F238E27FC236}">
                <a16:creationId xmlns:a16="http://schemas.microsoft.com/office/drawing/2014/main" id="{9DF582BA-7164-E7CB-0981-E414545DB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729" y="1573454"/>
            <a:ext cx="9964541" cy="4182059"/>
          </a:xfrm>
          <a:prstGeom prst="rect">
            <a:avLst/>
          </a:prstGeom>
        </p:spPr>
      </p:pic>
    </p:spTree>
    <p:extLst>
      <p:ext uri="{BB962C8B-B14F-4D97-AF65-F5344CB8AC3E}">
        <p14:creationId xmlns:p14="http://schemas.microsoft.com/office/powerpoint/2010/main" val="1640624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8D8F6A42-4F42-8BF3-3AFC-03DF6E72D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096000" cy="3428999"/>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D884729D-5B28-8F45-23F2-E542514D2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28578"/>
            <a:ext cx="6096000" cy="340042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EF1ADE0-4FF7-3DB1-FC62-F5F8EB74E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60" y="3457577"/>
            <a:ext cx="6078640" cy="3400423"/>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6E8B1278-FC6E-6A1E-329B-65A9D0A425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8640" y="3457577"/>
            <a:ext cx="6096000" cy="3400423"/>
          </a:xfrm>
          <a:prstGeom prst="rect">
            <a:avLst/>
          </a:prstGeom>
        </p:spPr>
      </p:pic>
    </p:spTree>
    <p:extLst>
      <p:ext uri="{BB962C8B-B14F-4D97-AF65-F5344CB8AC3E}">
        <p14:creationId xmlns:p14="http://schemas.microsoft.com/office/powerpoint/2010/main" val="83959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1DDDB7-725D-8AA8-F8EE-2BD630661AFD}"/>
              </a:ext>
            </a:extLst>
          </p:cNvPr>
          <p:cNvSpPr txBox="1">
            <a:spLocks/>
          </p:cNvSpPr>
          <p:nvPr/>
        </p:nvSpPr>
        <p:spPr>
          <a:xfrm>
            <a:off x="0" y="0"/>
            <a:ext cx="8963247" cy="1124712"/>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dirty="0"/>
              <a:t>Task 4: Multi-level aggregation</a:t>
            </a:r>
          </a:p>
        </p:txBody>
      </p:sp>
      <p:cxnSp>
        <p:nvCxnSpPr>
          <p:cNvPr id="6" name="Straight Connector 5">
            <a:extLst>
              <a:ext uri="{FF2B5EF4-FFF2-40B4-BE49-F238E27FC236}">
                <a16:creationId xmlns:a16="http://schemas.microsoft.com/office/drawing/2014/main" id="{7D530794-4F09-8972-0DD0-FE5D214BB065}"/>
              </a:ext>
            </a:extLst>
          </p:cNvPr>
          <p:cNvCxnSpPr>
            <a:cxnSpLocks/>
          </p:cNvCxnSpPr>
          <p:nvPr/>
        </p:nvCxnSpPr>
        <p:spPr>
          <a:xfrm>
            <a:off x="905256" y="1102487"/>
            <a:ext cx="3602736" cy="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ED9FB943-A499-C3BC-FB49-BD1F97D16EDA}"/>
              </a:ext>
            </a:extLst>
          </p:cNvPr>
          <p:cNvPicPr>
            <a:picLocks noChangeAspect="1"/>
          </p:cNvPicPr>
          <p:nvPr/>
        </p:nvPicPr>
        <p:blipFill>
          <a:blip r:embed="rId2"/>
          <a:stretch>
            <a:fillRect/>
          </a:stretch>
        </p:blipFill>
        <p:spPr>
          <a:xfrm>
            <a:off x="11431524" y="6097524"/>
            <a:ext cx="760476" cy="760476"/>
          </a:xfrm>
          <a:prstGeom prst="rect">
            <a:avLst/>
          </a:prstGeom>
        </p:spPr>
      </p:pic>
      <p:pic>
        <p:nvPicPr>
          <p:cNvPr id="3" name="Picture 2" descr="A screen shot of a computer code&#10;&#10;Description automatically generated">
            <a:extLst>
              <a:ext uri="{FF2B5EF4-FFF2-40B4-BE49-F238E27FC236}">
                <a16:creationId xmlns:a16="http://schemas.microsoft.com/office/drawing/2014/main" id="{9DF582BA-7164-E7CB-0981-E414545DB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729" y="1573454"/>
            <a:ext cx="9964541" cy="4182059"/>
          </a:xfrm>
          <a:prstGeom prst="rect">
            <a:avLst/>
          </a:prstGeom>
        </p:spPr>
      </p:pic>
    </p:spTree>
    <p:extLst>
      <p:ext uri="{BB962C8B-B14F-4D97-AF65-F5344CB8AC3E}">
        <p14:creationId xmlns:p14="http://schemas.microsoft.com/office/powerpoint/2010/main" val="331322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1DDDB7-725D-8AA8-F8EE-2BD630661AFD}"/>
              </a:ext>
            </a:extLst>
          </p:cNvPr>
          <p:cNvSpPr txBox="1">
            <a:spLocks/>
          </p:cNvSpPr>
          <p:nvPr/>
        </p:nvSpPr>
        <p:spPr>
          <a:xfrm>
            <a:off x="-648586" y="0"/>
            <a:ext cx="8963247" cy="1124712"/>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dirty="0"/>
              <a:t>Challenges and solutions</a:t>
            </a:r>
          </a:p>
        </p:txBody>
      </p:sp>
      <p:cxnSp>
        <p:nvCxnSpPr>
          <p:cNvPr id="6" name="Straight Connector 5">
            <a:extLst>
              <a:ext uri="{FF2B5EF4-FFF2-40B4-BE49-F238E27FC236}">
                <a16:creationId xmlns:a16="http://schemas.microsoft.com/office/drawing/2014/main" id="{7D530794-4F09-8972-0DD0-FE5D214BB065}"/>
              </a:ext>
            </a:extLst>
          </p:cNvPr>
          <p:cNvCxnSpPr>
            <a:cxnSpLocks/>
          </p:cNvCxnSpPr>
          <p:nvPr/>
        </p:nvCxnSpPr>
        <p:spPr>
          <a:xfrm>
            <a:off x="905256" y="1102487"/>
            <a:ext cx="3602736" cy="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ED9FB943-A499-C3BC-FB49-BD1F97D16EDA}"/>
              </a:ext>
            </a:extLst>
          </p:cNvPr>
          <p:cNvPicPr>
            <a:picLocks noChangeAspect="1"/>
          </p:cNvPicPr>
          <p:nvPr/>
        </p:nvPicPr>
        <p:blipFill>
          <a:blip r:embed="rId2"/>
          <a:stretch>
            <a:fillRect/>
          </a:stretch>
        </p:blipFill>
        <p:spPr>
          <a:xfrm>
            <a:off x="11431524" y="6097524"/>
            <a:ext cx="760476" cy="760476"/>
          </a:xfrm>
          <a:prstGeom prst="rect">
            <a:avLst/>
          </a:prstGeom>
        </p:spPr>
      </p:pic>
      <p:sp>
        <p:nvSpPr>
          <p:cNvPr id="2" name="TextBox 1">
            <a:extLst>
              <a:ext uri="{FF2B5EF4-FFF2-40B4-BE49-F238E27FC236}">
                <a16:creationId xmlns:a16="http://schemas.microsoft.com/office/drawing/2014/main" id="{3A46508F-02C5-F444-2255-4FE9B07E8B00}"/>
              </a:ext>
            </a:extLst>
          </p:cNvPr>
          <p:cNvSpPr txBox="1"/>
          <p:nvPr/>
        </p:nvSpPr>
        <p:spPr>
          <a:xfrm>
            <a:off x="1435397" y="3993853"/>
            <a:ext cx="3774344" cy="1754326"/>
          </a:xfrm>
          <a:prstGeom prst="rect">
            <a:avLst/>
          </a:prstGeom>
          <a:noFill/>
        </p:spPr>
        <p:txBody>
          <a:bodyPr wrap="square" rtlCol="0">
            <a:spAutoFit/>
          </a:bodyPr>
          <a:lstStyle/>
          <a:p>
            <a:pPr marL="285750" indent="-285750">
              <a:buFont typeface="Wingdings" panose="05000000000000000000" pitchFamily="2" charset="2"/>
              <a:buChar char="Ø"/>
            </a:pPr>
            <a:r>
              <a:rPr lang="en-US" sz="1200" b="1" dirty="0"/>
              <a:t>Challenge:</a:t>
            </a:r>
            <a:r>
              <a:rPr lang="en-US" sz="1200" dirty="0"/>
              <a:t> The dataset contained numerous null values, which could skew the results if not handled properly.</a:t>
            </a:r>
          </a:p>
          <a:p>
            <a:pPr marL="285750" indent="-285750">
              <a:buFont typeface="Wingdings" panose="05000000000000000000" pitchFamily="2" charset="2"/>
              <a:buChar char="Ø"/>
            </a:pPr>
            <a:r>
              <a:rPr lang="en-US" sz="1200" b="1" dirty="0"/>
              <a:t>Solution:</a:t>
            </a:r>
            <a:r>
              <a:rPr lang="en-US" sz="1200" dirty="0"/>
              <a:t> The null values were removed using the “</a:t>
            </a:r>
            <a:r>
              <a:rPr lang="en-US" sz="1200" dirty="0" err="1"/>
              <a:t>dropna</a:t>
            </a:r>
            <a:r>
              <a:rPr lang="en-US" sz="1200" dirty="0"/>
              <a:t>()” method to ensure that the dataset was clean and reliable for analysis.</a:t>
            </a:r>
          </a:p>
          <a:p>
            <a:pPr marL="285750" indent="-285750">
              <a:buFont typeface="Wingdings" panose="05000000000000000000" pitchFamily="2" charset="2"/>
              <a:buChar char="Ø"/>
            </a:pPr>
            <a:r>
              <a:rPr lang="en-US" sz="1200" b="1" dirty="0"/>
              <a:t>Future approach:</a:t>
            </a:r>
            <a:r>
              <a:rPr lang="en-US" sz="1200" dirty="0"/>
              <a:t> I would consider imputation strategies for handling null values instead of simply dropping them, to retain as much data as possible.</a:t>
            </a:r>
            <a:endParaRPr lang="en-US" sz="1200" b="1" dirty="0"/>
          </a:p>
        </p:txBody>
      </p:sp>
      <p:sp>
        <p:nvSpPr>
          <p:cNvPr id="4" name="TextBox 3">
            <a:extLst>
              <a:ext uri="{FF2B5EF4-FFF2-40B4-BE49-F238E27FC236}">
                <a16:creationId xmlns:a16="http://schemas.microsoft.com/office/drawing/2014/main" id="{B5A0FADC-2488-54E1-B336-1D86CEB7ABDD}"/>
              </a:ext>
            </a:extLst>
          </p:cNvPr>
          <p:cNvSpPr txBox="1"/>
          <p:nvPr/>
        </p:nvSpPr>
        <p:spPr>
          <a:xfrm>
            <a:off x="1435397" y="1730227"/>
            <a:ext cx="3774344" cy="1754326"/>
          </a:xfrm>
          <a:prstGeom prst="rect">
            <a:avLst/>
          </a:prstGeom>
          <a:noFill/>
        </p:spPr>
        <p:txBody>
          <a:bodyPr wrap="square" rtlCol="0">
            <a:spAutoFit/>
          </a:bodyPr>
          <a:lstStyle/>
          <a:p>
            <a:pPr marL="285750" indent="-285750">
              <a:buFont typeface="Wingdings" panose="05000000000000000000" pitchFamily="2" charset="2"/>
              <a:buChar char="Ø"/>
            </a:pPr>
            <a:r>
              <a:rPr lang="en-US" sz="1200" b="1" dirty="0"/>
              <a:t>Challenge:</a:t>
            </a:r>
            <a:r>
              <a:rPr lang="en-US" sz="1200" dirty="0"/>
              <a:t> The dataset was extensive, which made processing time-consuming and computationally extensive.</a:t>
            </a:r>
          </a:p>
          <a:p>
            <a:pPr marL="285750" indent="-285750">
              <a:buFont typeface="Wingdings" panose="05000000000000000000" pitchFamily="2" charset="2"/>
              <a:buChar char="Ø"/>
            </a:pPr>
            <a:r>
              <a:rPr lang="en-US" sz="1200" b="1" dirty="0"/>
              <a:t>Solution:</a:t>
            </a:r>
            <a:r>
              <a:rPr lang="en-US" sz="1200" dirty="0"/>
              <a:t> Filtering the dataset to include records only after the year 1900 helped manage the size and complexity, making the analysis more efficient.</a:t>
            </a:r>
          </a:p>
          <a:p>
            <a:pPr marL="285750" indent="-285750">
              <a:buFont typeface="Wingdings" panose="05000000000000000000" pitchFamily="2" charset="2"/>
              <a:buChar char="Ø"/>
            </a:pPr>
            <a:r>
              <a:rPr lang="en-US" sz="1200" b="1" dirty="0"/>
              <a:t>Future approach:</a:t>
            </a:r>
            <a:r>
              <a:rPr lang="en-US" sz="1200" dirty="0"/>
              <a:t> Instead of filtering the dataset from 1900, I would consider focusing on more recent data, such as records from 2015.</a:t>
            </a:r>
            <a:endParaRPr lang="en-US" sz="1200" b="1" dirty="0"/>
          </a:p>
        </p:txBody>
      </p:sp>
      <p:sp>
        <p:nvSpPr>
          <p:cNvPr id="7" name="TextBox 6">
            <a:extLst>
              <a:ext uri="{FF2B5EF4-FFF2-40B4-BE49-F238E27FC236}">
                <a16:creationId xmlns:a16="http://schemas.microsoft.com/office/drawing/2014/main" id="{41AF5640-D5DA-7345-2349-D60A20CC1E64}"/>
              </a:ext>
            </a:extLst>
          </p:cNvPr>
          <p:cNvSpPr txBox="1"/>
          <p:nvPr/>
        </p:nvSpPr>
        <p:spPr>
          <a:xfrm>
            <a:off x="6454175" y="3993853"/>
            <a:ext cx="3774344" cy="1569660"/>
          </a:xfrm>
          <a:prstGeom prst="rect">
            <a:avLst/>
          </a:prstGeom>
          <a:noFill/>
        </p:spPr>
        <p:txBody>
          <a:bodyPr wrap="square" rtlCol="0">
            <a:spAutoFit/>
          </a:bodyPr>
          <a:lstStyle/>
          <a:p>
            <a:pPr marL="285750" indent="-285750">
              <a:buFont typeface="Wingdings" panose="05000000000000000000" pitchFamily="2" charset="2"/>
              <a:buChar char="Ø"/>
            </a:pPr>
            <a:r>
              <a:rPr lang="en-US" sz="1200" b="1" dirty="0"/>
              <a:t>Challenge:</a:t>
            </a:r>
            <a:r>
              <a:rPr lang="en-US" sz="1200" dirty="0"/>
              <a:t> I encountered warnings related to Hadoop’s native library during Spark setup.</a:t>
            </a:r>
          </a:p>
          <a:p>
            <a:pPr marL="285750" indent="-285750">
              <a:buFont typeface="Wingdings" panose="05000000000000000000" pitchFamily="2" charset="2"/>
              <a:buChar char="Ø"/>
            </a:pPr>
            <a:r>
              <a:rPr lang="en-US" sz="1200" b="1" dirty="0"/>
              <a:t>Solution:</a:t>
            </a:r>
            <a:r>
              <a:rPr lang="en-US" sz="1200" dirty="0"/>
              <a:t> I configured the log4j properties to suppress specific warnings and focused on ensuring core functionalities were unaffected.</a:t>
            </a:r>
          </a:p>
          <a:p>
            <a:pPr marL="285750" indent="-285750">
              <a:buFont typeface="Wingdings" panose="05000000000000000000" pitchFamily="2" charset="2"/>
              <a:buChar char="Ø"/>
            </a:pPr>
            <a:r>
              <a:rPr lang="en-US" sz="1200" b="1" dirty="0"/>
              <a:t>Future approach:</a:t>
            </a:r>
            <a:r>
              <a:rPr lang="en-US" sz="1200" dirty="0"/>
              <a:t> I would spend more time configuring the environment correctly and exploring different configurations to avoid such issues.</a:t>
            </a:r>
            <a:endParaRPr lang="en-US" sz="1200" b="1" dirty="0"/>
          </a:p>
        </p:txBody>
      </p:sp>
      <p:sp>
        <p:nvSpPr>
          <p:cNvPr id="8" name="TextBox 7">
            <a:extLst>
              <a:ext uri="{FF2B5EF4-FFF2-40B4-BE49-F238E27FC236}">
                <a16:creationId xmlns:a16="http://schemas.microsoft.com/office/drawing/2014/main" id="{C3D5C995-6E80-88AC-2978-AE2DD2C5B88D}"/>
              </a:ext>
            </a:extLst>
          </p:cNvPr>
          <p:cNvSpPr txBox="1"/>
          <p:nvPr/>
        </p:nvSpPr>
        <p:spPr>
          <a:xfrm>
            <a:off x="6427489" y="1682119"/>
            <a:ext cx="3774344" cy="1754326"/>
          </a:xfrm>
          <a:prstGeom prst="rect">
            <a:avLst/>
          </a:prstGeom>
          <a:noFill/>
        </p:spPr>
        <p:txBody>
          <a:bodyPr wrap="square" rtlCol="0">
            <a:spAutoFit/>
          </a:bodyPr>
          <a:lstStyle/>
          <a:p>
            <a:pPr marL="285750" indent="-285750">
              <a:buFont typeface="Wingdings" panose="05000000000000000000" pitchFamily="2" charset="2"/>
              <a:buChar char="Ø"/>
            </a:pPr>
            <a:r>
              <a:rPr lang="en-US" sz="1200" b="1" dirty="0"/>
              <a:t>Challenge:</a:t>
            </a:r>
            <a:r>
              <a:rPr lang="en-US" sz="1200" dirty="0"/>
              <a:t> Performing multi-level aggregation required careful handling to ensure accuracy and meaningful results.</a:t>
            </a:r>
          </a:p>
          <a:p>
            <a:pPr marL="285750" indent="-285750">
              <a:buFont typeface="Wingdings" panose="05000000000000000000" pitchFamily="2" charset="2"/>
              <a:buChar char="Ø"/>
            </a:pPr>
            <a:r>
              <a:rPr lang="en-US" sz="1200" b="1" dirty="0"/>
              <a:t>Solution:</a:t>
            </a:r>
            <a:r>
              <a:rPr lang="en-US" sz="1200" dirty="0"/>
              <a:t> Grouping data by country and year, and then calculating average, minimum, and maximum temperatures provided comprehensive insights.</a:t>
            </a:r>
          </a:p>
          <a:p>
            <a:pPr marL="285750" indent="-285750">
              <a:buFont typeface="Wingdings" panose="05000000000000000000" pitchFamily="2" charset="2"/>
              <a:buChar char="Ø"/>
            </a:pPr>
            <a:r>
              <a:rPr lang="en-US" sz="1200" b="1" dirty="0"/>
              <a:t>Future approach:</a:t>
            </a:r>
            <a:r>
              <a:rPr lang="en-US" sz="1200" dirty="0"/>
              <a:t> I would explore more advanced aggregation techniques and consider additional dimensions for multi-level analysis.</a:t>
            </a:r>
            <a:endParaRPr lang="en-US" sz="1200" b="1" dirty="0"/>
          </a:p>
        </p:txBody>
      </p:sp>
      <p:pic>
        <p:nvPicPr>
          <p:cNvPr id="11" name="Graphic 10" descr="Person with idea outline">
            <a:extLst>
              <a:ext uri="{FF2B5EF4-FFF2-40B4-BE49-F238E27FC236}">
                <a16:creationId xmlns:a16="http://schemas.microsoft.com/office/drawing/2014/main" id="{317F743B-B541-5786-8C3D-CEC1245F13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17124" y="562356"/>
            <a:ext cx="914400" cy="914400"/>
          </a:xfrm>
          <a:prstGeom prst="rect">
            <a:avLst/>
          </a:prstGeom>
        </p:spPr>
      </p:pic>
      <p:cxnSp>
        <p:nvCxnSpPr>
          <p:cNvPr id="13" name="Straight Connector 12">
            <a:extLst>
              <a:ext uri="{FF2B5EF4-FFF2-40B4-BE49-F238E27FC236}">
                <a16:creationId xmlns:a16="http://schemas.microsoft.com/office/drawing/2014/main" id="{44FEAB77-61EC-4DFE-2208-B1477EF53C95}"/>
              </a:ext>
            </a:extLst>
          </p:cNvPr>
          <p:cNvCxnSpPr>
            <a:cxnSpLocks/>
          </p:cNvCxnSpPr>
          <p:nvPr/>
        </p:nvCxnSpPr>
        <p:spPr>
          <a:xfrm>
            <a:off x="5869172" y="1488558"/>
            <a:ext cx="0" cy="452947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B6CEDD0-3820-C87E-D374-846A4A7ABDD2}"/>
              </a:ext>
            </a:extLst>
          </p:cNvPr>
          <p:cNvCxnSpPr>
            <a:cxnSpLocks/>
          </p:cNvCxnSpPr>
          <p:nvPr/>
        </p:nvCxnSpPr>
        <p:spPr>
          <a:xfrm>
            <a:off x="1605516" y="3736854"/>
            <a:ext cx="814454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51690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1DDDB7-725D-8AA8-F8EE-2BD630661AFD}"/>
              </a:ext>
            </a:extLst>
          </p:cNvPr>
          <p:cNvSpPr txBox="1">
            <a:spLocks/>
          </p:cNvSpPr>
          <p:nvPr/>
        </p:nvSpPr>
        <p:spPr>
          <a:xfrm>
            <a:off x="361507" y="-22225"/>
            <a:ext cx="8963247" cy="1124712"/>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dirty="0"/>
              <a:t>Strengths and limitations of spark</a:t>
            </a:r>
          </a:p>
        </p:txBody>
      </p:sp>
      <p:cxnSp>
        <p:nvCxnSpPr>
          <p:cNvPr id="6" name="Straight Connector 5">
            <a:extLst>
              <a:ext uri="{FF2B5EF4-FFF2-40B4-BE49-F238E27FC236}">
                <a16:creationId xmlns:a16="http://schemas.microsoft.com/office/drawing/2014/main" id="{7D530794-4F09-8972-0DD0-FE5D214BB065}"/>
              </a:ext>
            </a:extLst>
          </p:cNvPr>
          <p:cNvCxnSpPr>
            <a:cxnSpLocks/>
          </p:cNvCxnSpPr>
          <p:nvPr/>
        </p:nvCxnSpPr>
        <p:spPr>
          <a:xfrm>
            <a:off x="905256" y="1102487"/>
            <a:ext cx="3602736" cy="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ED9FB943-A499-C3BC-FB49-BD1F97D16EDA}"/>
              </a:ext>
            </a:extLst>
          </p:cNvPr>
          <p:cNvPicPr>
            <a:picLocks noChangeAspect="1"/>
          </p:cNvPicPr>
          <p:nvPr/>
        </p:nvPicPr>
        <p:blipFill>
          <a:blip r:embed="rId2"/>
          <a:stretch>
            <a:fillRect/>
          </a:stretch>
        </p:blipFill>
        <p:spPr>
          <a:xfrm>
            <a:off x="11431524" y="6097524"/>
            <a:ext cx="760476" cy="760476"/>
          </a:xfrm>
          <a:prstGeom prst="rect">
            <a:avLst/>
          </a:prstGeom>
        </p:spPr>
      </p:pic>
      <p:sp>
        <p:nvSpPr>
          <p:cNvPr id="2" name="TextBox 1">
            <a:extLst>
              <a:ext uri="{FF2B5EF4-FFF2-40B4-BE49-F238E27FC236}">
                <a16:creationId xmlns:a16="http://schemas.microsoft.com/office/drawing/2014/main" id="{3A46508F-02C5-F444-2255-4FE9B07E8B00}"/>
              </a:ext>
            </a:extLst>
          </p:cNvPr>
          <p:cNvSpPr txBox="1"/>
          <p:nvPr/>
        </p:nvSpPr>
        <p:spPr>
          <a:xfrm>
            <a:off x="1850172" y="3802151"/>
            <a:ext cx="3774344" cy="2308324"/>
          </a:xfrm>
          <a:prstGeom prst="rect">
            <a:avLst/>
          </a:prstGeom>
          <a:solidFill>
            <a:schemeClr val="accent1">
              <a:lumMod val="60000"/>
              <a:lumOff val="40000"/>
            </a:schemeClr>
          </a:solidFill>
        </p:spPr>
        <p:txBody>
          <a:bodyPr wrap="square" rtlCol="0">
            <a:spAutoFit/>
          </a:bodyPr>
          <a:lstStyle/>
          <a:p>
            <a:r>
              <a:rPr lang="en-US" sz="1200" b="1" dirty="0"/>
              <a:t>2. RESOURCE INTENSIVE:</a:t>
            </a:r>
          </a:p>
          <a:p>
            <a:endParaRPr lang="en-US" sz="1200" b="1" dirty="0"/>
          </a:p>
          <a:p>
            <a:r>
              <a:rPr lang="en-US" sz="1200" dirty="0"/>
              <a:t>While Spark is highly efficient, it can be resource-intensive, requiring significant memory and CPU resources, especially when dealing with very large datasets. This can lead to high operational costs and the need for robust infrastructure. In this assignment, handling the large climate dataset required careful management of system resources. Filtering the data to include only records from 1900 onwards was necessary to make the processing more manageable and to avoid running into resource constraints.</a:t>
            </a:r>
          </a:p>
        </p:txBody>
      </p:sp>
      <p:sp>
        <p:nvSpPr>
          <p:cNvPr id="4" name="TextBox 3">
            <a:extLst>
              <a:ext uri="{FF2B5EF4-FFF2-40B4-BE49-F238E27FC236}">
                <a16:creationId xmlns:a16="http://schemas.microsoft.com/office/drawing/2014/main" id="{B5A0FADC-2488-54E1-B336-1D86CEB7ABDD}"/>
              </a:ext>
            </a:extLst>
          </p:cNvPr>
          <p:cNvSpPr txBox="1"/>
          <p:nvPr/>
        </p:nvSpPr>
        <p:spPr>
          <a:xfrm>
            <a:off x="1815670" y="1647658"/>
            <a:ext cx="3774344" cy="1938992"/>
          </a:xfrm>
          <a:prstGeom prst="rect">
            <a:avLst/>
          </a:prstGeom>
          <a:solidFill>
            <a:srgbClr val="00B050"/>
          </a:solidFill>
        </p:spPr>
        <p:txBody>
          <a:bodyPr wrap="square" rtlCol="0">
            <a:spAutoFit/>
          </a:bodyPr>
          <a:lstStyle/>
          <a:p>
            <a:pPr marL="228600" indent="-228600">
              <a:buAutoNum type="arabicPeriod"/>
            </a:pPr>
            <a:r>
              <a:rPr lang="en-US" sz="1200" b="1" dirty="0"/>
              <a:t>SCALABILITY:</a:t>
            </a:r>
            <a:endParaRPr lang="en-US" sz="1200" dirty="0"/>
          </a:p>
          <a:p>
            <a:endParaRPr lang="en-US" sz="1200" b="1" dirty="0"/>
          </a:p>
          <a:p>
            <a:r>
              <a:rPr lang="en-US" sz="1200" dirty="0"/>
              <a:t>Apache Spark is designed to scale up from a single server to thousands of machines, each offering local computation and storage. This scalability makes it suitable for handling large datasets efficiently. In the context of data analysis, Spark’s ability to process extensive historical temperature records from multiple countries quickly and effectively demonstrates its scalability.</a:t>
            </a:r>
          </a:p>
        </p:txBody>
      </p:sp>
      <p:sp>
        <p:nvSpPr>
          <p:cNvPr id="7" name="TextBox 6">
            <a:extLst>
              <a:ext uri="{FF2B5EF4-FFF2-40B4-BE49-F238E27FC236}">
                <a16:creationId xmlns:a16="http://schemas.microsoft.com/office/drawing/2014/main" id="{41AF5640-D5DA-7345-2349-D60A20CC1E64}"/>
              </a:ext>
            </a:extLst>
          </p:cNvPr>
          <p:cNvSpPr txBox="1"/>
          <p:nvPr/>
        </p:nvSpPr>
        <p:spPr>
          <a:xfrm>
            <a:off x="6044718" y="3894370"/>
            <a:ext cx="4157115" cy="2123658"/>
          </a:xfrm>
          <a:prstGeom prst="rect">
            <a:avLst/>
          </a:prstGeom>
          <a:solidFill>
            <a:srgbClr val="00B050"/>
          </a:solidFill>
        </p:spPr>
        <p:txBody>
          <a:bodyPr wrap="square" rtlCol="0">
            <a:spAutoFit/>
          </a:bodyPr>
          <a:lstStyle/>
          <a:p>
            <a:r>
              <a:rPr lang="en-US" sz="1200" b="1" dirty="0"/>
              <a:t>2. VERSATILITY:</a:t>
            </a:r>
          </a:p>
          <a:p>
            <a:endParaRPr lang="en-US" sz="1200" b="1" dirty="0"/>
          </a:p>
          <a:p>
            <a:r>
              <a:rPr lang="en-US" sz="1200" dirty="0"/>
              <a:t>Spark supports a wide range of data processing tasks beyond simple aggregations, including machine learning, stream processing, and graph processing. Its versatile API provides rich functionality for complex data transformations and analyses. During the multi-level aggregation task, Spark’s versatile functions enabled a comprehensive analysis of temperature trends across different dimensions. This versatility allows for more detailed and varied analyses compared to traditional data processing tools.</a:t>
            </a:r>
          </a:p>
        </p:txBody>
      </p:sp>
      <p:sp>
        <p:nvSpPr>
          <p:cNvPr id="8" name="TextBox 7">
            <a:extLst>
              <a:ext uri="{FF2B5EF4-FFF2-40B4-BE49-F238E27FC236}">
                <a16:creationId xmlns:a16="http://schemas.microsoft.com/office/drawing/2014/main" id="{C3D5C995-6E80-88AC-2978-AE2DD2C5B88D}"/>
              </a:ext>
            </a:extLst>
          </p:cNvPr>
          <p:cNvSpPr txBox="1"/>
          <p:nvPr/>
        </p:nvSpPr>
        <p:spPr>
          <a:xfrm>
            <a:off x="6016360" y="1555325"/>
            <a:ext cx="4116469" cy="2123658"/>
          </a:xfrm>
          <a:prstGeom prst="rect">
            <a:avLst/>
          </a:prstGeom>
          <a:solidFill>
            <a:schemeClr val="accent1">
              <a:lumMod val="60000"/>
              <a:lumOff val="40000"/>
            </a:schemeClr>
          </a:solidFill>
        </p:spPr>
        <p:txBody>
          <a:bodyPr wrap="square" rtlCol="0">
            <a:spAutoFit/>
          </a:bodyPr>
          <a:lstStyle/>
          <a:p>
            <a:pPr marL="228600" indent="-228600">
              <a:buAutoNum type="arabicPeriod"/>
            </a:pPr>
            <a:r>
              <a:rPr lang="en-US" sz="1200" b="1" dirty="0"/>
              <a:t>COMPLEXITY IN CONFIGURATION AND MANAGEMENT:</a:t>
            </a:r>
          </a:p>
          <a:p>
            <a:pPr marL="228600" indent="-228600">
              <a:buAutoNum type="arabicPeriod"/>
            </a:pPr>
            <a:endParaRPr lang="en-US" sz="1200" b="1" dirty="0"/>
          </a:p>
          <a:p>
            <a:r>
              <a:rPr lang="en-US" sz="1200" dirty="0"/>
              <a:t>Setting up and configuring Spark can be complex, particularly for beginners. Proper tuning of parameters, management of cluster resources, and dealing with various configurations can be challenging. During the Spark setup for this assignment, encountering warnings related to Hadoop’s native library required specific configurations in the “log4j.properties” file to suppress these warnings. Ensuring the Spark environment was correctly configured to avoid performance issues and errors highlighted the complexity of managing a Spark cluster.</a:t>
            </a:r>
          </a:p>
        </p:txBody>
      </p:sp>
      <p:cxnSp>
        <p:nvCxnSpPr>
          <p:cNvPr id="13" name="Straight Connector 12">
            <a:extLst>
              <a:ext uri="{FF2B5EF4-FFF2-40B4-BE49-F238E27FC236}">
                <a16:creationId xmlns:a16="http://schemas.microsoft.com/office/drawing/2014/main" id="{44FEAB77-61EC-4DFE-2208-B1477EF53C95}"/>
              </a:ext>
            </a:extLst>
          </p:cNvPr>
          <p:cNvCxnSpPr>
            <a:cxnSpLocks/>
          </p:cNvCxnSpPr>
          <p:nvPr/>
        </p:nvCxnSpPr>
        <p:spPr>
          <a:xfrm>
            <a:off x="5869172" y="1488558"/>
            <a:ext cx="0" cy="452947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B6CEDD0-3820-C87E-D374-846A4A7ABDD2}"/>
              </a:ext>
            </a:extLst>
          </p:cNvPr>
          <p:cNvCxnSpPr>
            <a:cxnSpLocks/>
          </p:cNvCxnSpPr>
          <p:nvPr/>
        </p:nvCxnSpPr>
        <p:spPr>
          <a:xfrm>
            <a:off x="1605516" y="3736854"/>
            <a:ext cx="814454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86864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124712"/>
          </a:xfrm>
          <a:noFill/>
        </p:spPr>
        <p:txBody>
          <a:bodyPr anchor="b">
            <a:noAutofit/>
          </a:bodyPr>
          <a:lstStyle/>
          <a:p>
            <a:r>
              <a:rPr lang="en-US" dirty="0"/>
              <a:t>AGENDA</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6" y="2002536"/>
            <a:ext cx="4837174" cy="3694176"/>
          </a:xfrm>
          <a:noFill/>
        </p:spPr>
        <p:txBody>
          <a:bodyPr anchor="t">
            <a:normAutofit fontScale="92500" lnSpcReduction="10000"/>
          </a:bodyPr>
          <a:lstStyle/>
          <a:p>
            <a:pPr marL="285750" indent="-285750">
              <a:buFont typeface="Wingdings" panose="05000000000000000000" pitchFamily="2" charset="2"/>
              <a:buChar char="Ø"/>
            </a:pPr>
            <a:r>
              <a:rPr lang="en-US" dirty="0"/>
              <a:t>INTRODUCTION</a:t>
            </a:r>
          </a:p>
          <a:p>
            <a:pPr marL="285750" indent="-285750">
              <a:buFont typeface="Wingdings" panose="05000000000000000000" pitchFamily="2" charset="2"/>
              <a:buChar char="Ø"/>
            </a:pPr>
            <a:r>
              <a:rPr lang="en-US" dirty="0"/>
              <a:t>Data loading</a:t>
            </a:r>
          </a:p>
          <a:p>
            <a:pPr marL="285750" indent="-285750">
              <a:buFont typeface="Wingdings" panose="05000000000000000000" pitchFamily="2" charset="2"/>
              <a:buChar char="Ø"/>
            </a:pPr>
            <a:r>
              <a:rPr lang="en-US" dirty="0"/>
              <a:t>Data preprocessing</a:t>
            </a:r>
            <a:br>
              <a:rPr lang="en-US" dirty="0"/>
            </a:br>
            <a:r>
              <a:rPr lang="en-US" sz="1200" dirty="0"/>
              <a:t>task 1: aggregation</a:t>
            </a:r>
            <a:br>
              <a:rPr lang="en-US" sz="1200" dirty="0"/>
            </a:br>
            <a:r>
              <a:rPr lang="en-US" sz="1200" dirty="0"/>
              <a:t>task 2: window function</a:t>
            </a:r>
            <a:br>
              <a:rPr lang="en-US" sz="1200" dirty="0"/>
            </a:br>
            <a:r>
              <a:rPr lang="en-US" sz="1200" dirty="0"/>
              <a:t>task 3: pivot table</a:t>
            </a:r>
            <a:br>
              <a:rPr lang="en-US" sz="1200" dirty="0"/>
            </a:br>
            <a:r>
              <a:rPr lang="en-US" sz="1200" dirty="0"/>
              <a:t>task 4: multi-level aggregation</a:t>
            </a:r>
          </a:p>
          <a:p>
            <a:pPr marL="285750" indent="-285750">
              <a:buFont typeface="Wingdings" panose="05000000000000000000" pitchFamily="2" charset="2"/>
              <a:buChar char="Ø"/>
            </a:pPr>
            <a:r>
              <a:rPr lang="en-US" dirty="0"/>
              <a:t>Challenges and solutions</a:t>
            </a:r>
          </a:p>
          <a:p>
            <a:pPr marL="285750" indent="-285750">
              <a:buFont typeface="Wingdings" panose="05000000000000000000" pitchFamily="2" charset="2"/>
              <a:buChar char="Ø"/>
            </a:pPr>
            <a:r>
              <a:rPr lang="en-US" dirty="0"/>
              <a:t>Strengths and limitations of spark</a:t>
            </a:r>
          </a:p>
        </p:txBody>
      </p:sp>
      <p:pic>
        <p:nvPicPr>
          <p:cNvPr id="4" name="Picture 3">
            <a:extLst>
              <a:ext uri="{FF2B5EF4-FFF2-40B4-BE49-F238E27FC236}">
                <a16:creationId xmlns:a16="http://schemas.microsoft.com/office/drawing/2014/main" id="{3F34F0D9-E95E-BD3F-5897-DAF142863FB9}"/>
              </a:ext>
            </a:extLst>
          </p:cNvPr>
          <p:cNvPicPr>
            <a:picLocks noChangeAspect="1"/>
          </p:cNvPicPr>
          <p:nvPr/>
        </p:nvPicPr>
        <p:blipFill>
          <a:blip r:embed="rId4"/>
          <a:stretch>
            <a:fillRect/>
          </a:stretch>
        </p:blipFill>
        <p:spPr>
          <a:xfrm>
            <a:off x="11431524" y="6097524"/>
            <a:ext cx="760476" cy="760476"/>
          </a:xfrm>
          <a:prstGeom prst="rect">
            <a:avLst/>
          </a:prstGeom>
        </p:spPr>
      </p:pic>
      <p:cxnSp>
        <p:nvCxnSpPr>
          <p:cNvPr id="5" name="Straight Connector 4">
            <a:extLst>
              <a:ext uri="{FF2B5EF4-FFF2-40B4-BE49-F238E27FC236}">
                <a16:creationId xmlns:a16="http://schemas.microsoft.com/office/drawing/2014/main" id="{389E290E-0BD0-A576-58EA-3E615C9EEE50}"/>
              </a:ext>
            </a:extLst>
          </p:cNvPr>
          <p:cNvCxnSpPr>
            <a:cxnSpLocks/>
          </p:cNvCxnSpPr>
          <p:nvPr/>
        </p:nvCxnSpPr>
        <p:spPr>
          <a:xfrm>
            <a:off x="6562816" y="1587119"/>
            <a:ext cx="3602736"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2017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drawing of a planet&#10;&#10;Description automatically generated">
            <a:extLst>
              <a:ext uri="{FF2B5EF4-FFF2-40B4-BE49-F238E27FC236}">
                <a16:creationId xmlns:a16="http://schemas.microsoft.com/office/drawing/2014/main" id="{973EF5BF-FB77-B797-3783-CF23C1783C6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428" b="7428"/>
          <a:stretch>
            <a:fillRect/>
          </a:stretch>
        </p:blipFill>
        <p:spPr/>
      </p:pic>
      <p:sp>
        <p:nvSpPr>
          <p:cNvPr id="4" name="Subtitle 3">
            <a:extLst>
              <a:ext uri="{FF2B5EF4-FFF2-40B4-BE49-F238E27FC236}">
                <a16:creationId xmlns:a16="http://schemas.microsoft.com/office/drawing/2014/main" id="{0B635D7C-10AB-FA15-3722-79E63E514F6F}"/>
              </a:ext>
            </a:extLst>
          </p:cNvPr>
          <p:cNvSpPr>
            <a:spLocks noGrp="1"/>
          </p:cNvSpPr>
          <p:nvPr>
            <p:ph type="subTitle" idx="1"/>
          </p:nvPr>
        </p:nvSpPr>
        <p:spPr>
          <a:xfrm>
            <a:off x="1602232" y="6428232"/>
            <a:ext cx="3939032" cy="429768"/>
          </a:xfrm>
        </p:spPr>
        <p:txBody>
          <a:bodyPr/>
          <a:lstStyle/>
          <a:p>
            <a:r>
              <a:rPr lang="en-US" dirty="0">
                <a:solidFill>
                  <a:schemeClr val="tx1"/>
                </a:solidFill>
              </a:rPr>
              <a:t>       </a:t>
            </a:r>
          </a:p>
          <a:p>
            <a:endParaRPr lang="en-US" dirty="0">
              <a:solidFill>
                <a:schemeClr val="tx1"/>
              </a:solidFill>
            </a:endParaRPr>
          </a:p>
        </p:txBody>
      </p:sp>
      <p:sp>
        <p:nvSpPr>
          <p:cNvPr id="7" name="Title 1">
            <a:extLst>
              <a:ext uri="{FF2B5EF4-FFF2-40B4-BE49-F238E27FC236}">
                <a16:creationId xmlns:a16="http://schemas.microsoft.com/office/drawing/2014/main" id="{A3DB1F10-9B30-C32F-2047-28BA2571BF68}"/>
              </a:ext>
            </a:extLst>
          </p:cNvPr>
          <p:cNvSpPr txBox="1">
            <a:spLocks/>
          </p:cNvSpPr>
          <p:nvPr/>
        </p:nvSpPr>
        <p:spPr>
          <a:xfrm>
            <a:off x="0" y="-22225"/>
            <a:ext cx="4837176" cy="1124712"/>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dirty="0"/>
              <a:t>Introduction</a:t>
            </a:r>
          </a:p>
        </p:txBody>
      </p:sp>
      <p:sp>
        <p:nvSpPr>
          <p:cNvPr id="12" name="TextBox 11">
            <a:extLst>
              <a:ext uri="{FF2B5EF4-FFF2-40B4-BE49-F238E27FC236}">
                <a16:creationId xmlns:a16="http://schemas.microsoft.com/office/drawing/2014/main" id="{AC6D87E8-612C-E928-CFE4-B54FD1949859}"/>
              </a:ext>
            </a:extLst>
          </p:cNvPr>
          <p:cNvSpPr txBox="1"/>
          <p:nvPr/>
        </p:nvSpPr>
        <p:spPr>
          <a:xfrm>
            <a:off x="777240" y="1720840"/>
            <a:ext cx="4535424" cy="3693319"/>
          </a:xfrm>
          <a:prstGeom prst="rect">
            <a:avLst/>
          </a:prstGeom>
          <a:noFill/>
        </p:spPr>
        <p:txBody>
          <a:bodyPr wrap="square" rtlCol="0">
            <a:spAutoFit/>
          </a:bodyPr>
          <a:lstStyle/>
          <a:p>
            <a:pPr marL="285750" indent="-285750">
              <a:buFont typeface="Wingdings" panose="05000000000000000000" pitchFamily="2" charset="2"/>
              <a:buChar char="Ø"/>
            </a:pPr>
            <a:r>
              <a:rPr lang="en-US" dirty="0"/>
              <a:t>This assignment aims to gain hands-on experience with Apache Spark and its data analysis capabilities. Using the “</a:t>
            </a:r>
            <a:r>
              <a:rPr lang="en-US" dirty="0" err="1"/>
              <a:t>GlobalLandTemperature</a:t>
            </a:r>
            <a:r>
              <a:rPr lang="en-US" dirty="0"/>
              <a:t>” dataset, various aggregation techniques were applied to analyze temperature data. The tasks included aggregation by key, window functions, pivot tables, and multi-level aggregation. This report summarizes the findings, discusses the challenges encountered, and reflects on the strengths and limitations of using Apache Spark for data analysis.</a:t>
            </a:r>
          </a:p>
        </p:txBody>
      </p:sp>
      <p:cxnSp>
        <p:nvCxnSpPr>
          <p:cNvPr id="16" name="Straight Connector 15">
            <a:extLst>
              <a:ext uri="{FF2B5EF4-FFF2-40B4-BE49-F238E27FC236}">
                <a16:creationId xmlns:a16="http://schemas.microsoft.com/office/drawing/2014/main" id="{B162BF06-F33B-AFC0-980F-E275E24E05CA}"/>
              </a:ext>
            </a:extLst>
          </p:cNvPr>
          <p:cNvCxnSpPr>
            <a:cxnSpLocks/>
          </p:cNvCxnSpPr>
          <p:nvPr/>
        </p:nvCxnSpPr>
        <p:spPr>
          <a:xfrm>
            <a:off x="905256" y="1102487"/>
            <a:ext cx="3602736"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717130C3-52B7-DB8B-B4EA-C81AF4BFE03B}"/>
              </a:ext>
            </a:extLst>
          </p:cNvPr>
          <p:cNvPicPr>
            <a:picLocks noChangeAspect="1"/>
          </p:cNvPicPr>
          <p:nvPr/>
        </p:nvPicPr>
        <p:blipFill>
          <a:blip r:embed="rId3"/>
          <a:stretch>
            <a:fillRect/>
          </a:stretch>
        </p:blipFill>
        <p:spPr>
          <a:xfrm>
            <a:off x="11431524" y="6097524"/>
            <a:ext cx="760476" cy="760476"/>
          </a:xfrm>
          <a:prstGeom prst="rect">
            <a:avLst/>
          </a:prstGeom>
        </p:spPr>
      </p:pic>
    </p:spTree>
    <p:extLst>
      <p:ext uri="{BB962C8B-B14F-4D97-AF65-F5344CB8AC3E}">
        <p14:creationId xmlns:p14="http://schemas.microsoft.com/office/powerpoint/2010/main" val="9877370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1DDDB7-725D-8AA8-F8EE-2BD630661AFD}"/>
              </a:ext>
            </a:extLst>
          </p:cNvPr>
          <p:cNvSpPr txBox="1">
            <a:spLocks/>
          </p:cNvSpPr>
          <p:nvPr/>
        </p:nvSpPr>
        <p:spPr>
          <a:xfrm>
            <a:off x="0" y="-22225"/>
            <a:ext cx="4837176" cy="1124712"/>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dirty="0"/>
              <a:t>Data loading</a:t>
            </a:r>
          </a:p>
        </p:txBody>
      </p:sp>
      <p:cxnSp>
        <p:nvCxnSpPr>
          <p:cNvPr id="6" name="Straight Connector 5">
            <a:extLst>
              <a:ext uri="{FF2B5EF4-FFF2-40B4-BE49-F238E27FC236}">
                <a16:creationId xmlns:a16="http://schemas.microsoft.com/office/drawing/2014/main" id="{7D530794-4F09-8972-0DD0-FE5D214BB065}"/>
              </a:ext>
            </a:extLst>
          </p:cNvPr>
          <p:cNvCxnSpPr>
            <a:cxnSpLocks/>
          </p:cNvCxnSpPr>
          <p:nvPr/>
        </p:nvCxnSpPr>
        <p:spPr>
          <a:xfrm>
            <a:off x="905256" y="1102487"/>
            <a:ext cx="3602736"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A screen shot of a computer code&#10;&#10;Description automatically generated">
            <a:extLst>
              <a:ext uri="{FF2B5EF4-FFF2-40B4-BE49-F238E27FC236}">
                <a16:creationId xmlns:a16="http://schemas.microsoft.com/office/drawing/2014/main" id="{1E866947-B86F-9C6B-8A4E-8E8D26B76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792" y="1051926"/>
            <a:ext cx="6276875" cy="2658101"/>
          </a:xfrm>
          <a:prstGeom prst="rect">
            <a:avLst/>
          </a:prstGeom>
        </p:spPr>
      </p:pic>
      <p:pic>
        <p:nvPicPr>
          <p:cNvPr id="10" name="Picture 9" descr="A black screen with white text&#10;&#10;Description automatically generated">
            <a:extLst>
              <a:ext uri="{FF2B5EF4-FFF2-40B4-BE49-F238E27FC236}">
                <a16:creationId xmlns:a16="http://schemas.microsoft.com/office/drawing/2014/main" id="{D946DB08-CC02-6085-FC7B-3921D50DF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256" y="4063106"/>
            <a:ext cx="8202170" cy="1543265"/>
          </a:xfrm>
          <a:prstGeom prst="rect">
            <a:avLst/>
          </a:prstGeom>
        </p:spPr>
      </p:pic>
      <p:pic>
        <p:nvPicPr>
          <p:cNvPr id="11" name="Picture 10">
            <a:extLst>
              <a:ext uri="{FF2B5EF4-FFF2-40B4-BE49-F238E27FC236}">
                <a16:creationId xmlns:a16="http://schemas.microsoft.com/office/drawing/2014/main" id="{AEBE8DE1-1581-10C9-D48F-534113E90E05}"/>
              </a:ext>
            </a:extLst>
          </p:cNvPr>
          <p:cNvPicPr>
            <a:picLocks noChangeAspect="1"/>
          </p:cNvPicPr>
          <p:nvPr/>
        </p:nvPicPr>
        <p:blipFill>
          <a:blip r:embed="rId4"/>
          <a:stretch>
            <a:fillRect/>
          </a:stretch>
        </p:blipFill>
        <p:spPr>
          <a:xfrm>
            <a:off x="11431524" y="6097524"/>
            <a:ext cx="760476" cy="760476"/>
          </a:xfrm>
          <a:prstGeom prst="rect">
            <a:avLst/>
          </a:prstGeom>
        </p:spPr>
      </p:pic>
    </p:spTree>
    <p:extLst>
      <p:ext uri="{BB962C8B-B14F-4D97-AF65-F5344CB8AC3E}">
        <p14:creationId xmlns:p14="http://schemas.microsoft.com/office/powerpoint/2010/main" val="9837386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black background with white text&#10;&#10;Description automatically generated">
            <a:extLst>
              <a:ext uri="{FF2B5EF4-FFF2-40B4-BE49-F238E27FC236}">
                <a16:creationId xmlns:a16="http://schemas.microsoft.com/office/drawing/2014/main" id="{A0963737-888C-F702-6BFC-3BDFAB078E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735262" y="906254"/>
            <a:ext cx="6721475" cy="5045493"/>
          </a:xfrm>
          <a:prstGeom prst="rect">
            <a:avLst/>
          </a:prstGeom>
          <a:noFill/>
        </p:spPr>
      </p:pic>
      <p:pic>
        <p:nvPicPr>
          <p:cNvPr id="16" name="Picture 15">
            <a:extLst>
              <a:ext uri="{FF2B5EF4-FFF2-40B4-BE49-F238E27FC236}">
                <a16:creationId xmlns:a16="http://schemas.microsoft.com/office/drawing/2014/main" id="{4659B4BA-4738-BD44-EFFD-728EC3BD8B7B}"/>
              </a:ext>
            </a:extLst>
          </p:cNvPr>
          <p:cNvPicPr>
            <a:picLocks noChangeAspect="1"/>
          </p:cNvPicPr>
          <p:nvPr/>
        </p:nvPicPr>
        <p:blipFill>
          <a:blip r:embed="rId3"/>
          <a:stretch>
            <a:fillRect/>
          </a:stretch>
        </p:blipFill>
        <p:spPr>
          <a:xfrm>
            <a:off x="11431524" y="6097524"/>
            <a:ext cx="760476" cy="760476"/>
          </a:xfrm>
          <a:prstGeom prst="rect">
            <a:avLst/>
          </a:prstGeom>
        </p:spPr>
      </p:pic>
    </p:spTree>
    <p:extLst>
      <p:ext uri="{BB962C8B-B14F-4D97-AF65-F5344CB8AC3E}">
        <p14:creationId xmlns:p14="http://schemas.microsoft.com/office/powerpoint/2010/main" val="404078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1DDDB7-725D-8AA8-F8EE-2BD630661AFD}"/>
              </a:ext>
            </a:extLst>
          </p:cNvPr>
          <p:cNvSpPr txBox="1">
            <a:spLocks/>
          </p:cNvSpPr>
          <p:nvPr/>
        </p:nvSpPr>
        <p:spPr>
          <a:xfrm>
            <a:off x="643276" y="-10678"/>
            <a:ext cx="4837176" cy="1124712"/>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dirty="0"/>
              <a:t>Data preprocessing</a:t>
            </a:r>
          </a:p>
        </p:txBody>
      </p:sp>
      <p:cxnSp>
        <p:nvCxnSpPr>
          <p:cNvPr id="6" name="Straight Connector 5">
            <a:extLst>
              <a:ext uri="{FF2B5EF4-FFF2-40B4-BE49-F238E27FC236}">
                <a16:creationId xmlns:a16="http://schemas.microsoft.com/office/drawing/2014/main" id="{7D530794-4F09-8972-0DD0-FE5D214BB065}"/>
              </a:ext>
            </a:extLst>
          </p:cNvPr>
          <p:cNvCxnSpPr>
            <a:cxnSpLocks/>
          </p:cNvCxnSpPr>
          <p:nvPr/>
        </p:nvCxnSpPr>
        <p:spPr>
          <a:xfrm>
            <a:off x="905256" y="1102487"/>
            <a:ext cx="3602736" cy="0"/>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2" descr="A computer screen with white text&#10;&#10;Description automatically generated">
            <a:extLst>
              <a:ext uri="{FF2B5EF4-FFF2-40B4-BE49-F238E27FC236}">
                <a16:creationId xmlns:a16="http://schemas.microsoft.com/office/drawing/2014/main" id="{CC762C24-E3FE-9FCE-F501-ADEE4842A8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1864" y="2047682"/>
            <a:ext cx="6068272" cy="1381318"/>
          </a:xfrm>
          <a:prstGeom prst="rect">
            <a:avLst/>
          </a:prstGeom>
        </p:spPr>
      </p:pic>
      <p:sp>
        <p:nvSpPr>
          <p:cNvPr id="4" name="TextBox 3">
            <a:extLst>
              <a:ext uri="{FF2B5EF4-FFF2-40B4-BE49-F238E27FC236}">
                <a16:creationId xmlns:a16="http://schemas.microsoft.com/office/drawing/2014/main" id="{6542AF48-D3BB-CED4-8B95-878C902AFBA8}"/>
              </a:ext>
            </a:extLst>
          </p:cNvPr>
          <p:cNvSpPr txBox="1"/>
          <p:nvPr/>
        </p:nvSpPr>
        <p:spPr>
          <a:xfrm>
            <a:off x="1924493" y="4316819"/>
            <a:ext cx="8378456"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The code involved cleaning the dataset by removing rows with null values and filtering the data to include only records after the year 1900.</a:t>
            </a:r>
          </a:p>
        </p:txBody>
      </p:sp>
      <p:pic>
        <p:nvPicPr>
          <p:cNvPr id="7" name="Picture 6">
            <a:extLst>
              <a:ext uri="{FF2B5EF4-FFF2-40B4-BE49-F238E27FC236}">
                <a16:creationId xmlns:a16="http://schemas.microsoft.com/office/drawing/2014/main" id="{19F9245B-67EF-942A-C07F-24117E249684}"/>
              </a:ext>
            </a:extLst>
          </p:cNvPr>
          <p:cNvPicPr>
            <a:picLocks noChangeAspect="1"/>
          </p:cNvPicPr>
          <p:nvPr/>
        </p:nvPicPr>
        <p:blipFill>
          <a:blip r:embed="rId3"/>
          <a:stretch>
            <a:fillRect/>
          </a:stretch>
        </p:blipFill>
        <p:spPr>
          <a:xfrm>
            <a:off x="11431524" y="6097524"/>
            <a:ext cx="760476" cy="760476"/>
          </a:xfrm>
          <a:prstGeom prst="rect">
            <a:avLst/>
          </a:prstGeom>
        </p:spPr>
      </p:pic>
    </p:spTree>
    <p:extLst>
      <p:ext uri="{BB962C8B-B14F-4D97-AF65-F5344CB8AC3E}">
        <p14:creationId xmlns:p14="http://schemas.microsoft.com/office/powerpoint/2010/main" val="2798792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1DDDB7-725D-8AA8-F8EE-2BD630661AFD}"/>
              </a:ext>
            </a:extLst>
          </p:cNvPr>
          <p:cNvSpPr txBox="1">
            <a:spLocks/>
          </p:cNvSpPr>
          <p:nvPr/>
        </p:nvSpPr>
        <p:spPr>
          <a:xfrm>
            <a:off x="628808" y="0"/>
            <a:ext cx="5942111" cy="1124712"/>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dirty="0"/>
              <a:t>Task 1: aggregate by key</a:t>
            </a:r>
          </a:p>
        </p:txBody>
      </p:sp>
      <p:cxnSp>
        <p:nvCxnSpPr>
          <p:cNvPr id="6" name="Straight Connector 5">
            <a:extLst>
              <a:ext uri="{FF2B5EF4-FFF2-40B4-BE49-F238E27FC236}">
                <a16:creationId xmlns:a16="http://schemas.microsoft.com/office/drawing/2014/main" id="{7D530794-4F09-8972-0DD0-FE5D214BB065}"/>
              </a:ext>
            </a:extLst>
          </p:cNvPr>
          <p:cNvCxnSpPr>
            <a:cxnSpLocks/>
          </p:cNvCxnSpPr>
          <p:nvPr/>
        </p:nvCxnSpPr>
        <p:spPr>
          <a:xfrm>
            <a:off x="905256" y="1102487"/>
            <a:ext cx="3602736"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descr="A screen shot of a computer code&#10;&#10;Description automatically generated">
            <a:extLst>
              <a:ext uri="{FF2B5EF4-FFF2-40B4-BE49-F238E27FC236}">
                <a16:creationId xmlns:a16="http://schemas.microsoft.com/office/drawing/2014/main" id="{99B8E8A1-38B5-71C7-DD61-067D473A8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3759" y="1590418"/>
            <a:ext cx="6144482" cy="1838582"/>
          </a:xfrm>
          <a:prstGeom prst="rect">
            <a:avLst/>
          </a:prstGeom>
        </p:spPr>
      </p:pic>
      <p:sp>
        <p:nvSpPr>
          <p:cNvPr id="8" name="TextBox 7">
            <a:extLst>
              <a:ext uri="{FF2B5EF4-FFF2-40B4-BE49-F238E27FC236}">
                <a16:creationId xmlns:a16="http://schemas.microsoft.com/office/drawing/2014/main" id="{61081B4B-A8D3-F709-EAA5-FB5C5B46152B}"/>
              </a:ext>
            </a:extLst>
          </p:cNvPr>
          <p:cNvSpPr txBox="1"/>
          <p:nvPr/>
        </p:nvSpPr>
        <p:spPr>
          <a:xfrm>
            <a:off x="1906772" y="3615069"/>
            <a:ext cx="8378456" cy="2585323"/>
          </a:xfrm>
          <a:prstGeom prst="rect">
            <a:avLst/>
          </a:prstGeom>
          <a:noFill/>
        </p:spPr>
        <p:txBody>
          <a:bodyPr wrap="square" rtlCol="0">
            <a:spAutoFit/>
          </a:bodyPr>
          <a:lstStyle/>
          <a:p>
            <a:pPr marL="285750" indent="-285750">
              <a:buFont typeface="Wingdings" panose="05000000000000000000" pitchFamily="2" charset="2"/>
              <a:buChar char="Ø"/>
            </a:pPr>
            <a:r>
              <a:rPr lang="en-US" dirty="0"/>
              <a:t>The aggregation by country revealed significant variations in average and maximum temperatures across different countries. For instance, tropical countries like </a:t>
            </a:r>
            <a:r>
              <a:rPr lang="en-US" b="1" dirty="0"/>
              <a:t>Djibouti</a:t>
            </a:r>
            <a:r>
              <a:rPr lang="en-US" dirty="0"/>
              <a:t> and </a:t>
            </a:r>
            <a:r>
              <a:rPr lang="en-US" b="1" dirty="0"/>
              <a:t>Dominica</a:t>
            </a:r>
            <a:r>
              <a:rPr lang="en-US" dirty="0"/>
              <a:t> exhibited high average temperatures, while countries with varied climates like </a:t>
            </a:r>
            <a:r>
              <a:rPr lang="en-US" b="1" dirty="0"/>
              <a:t>Russia </a:t>
            </a:r>
            <a:r>
              <a:rPr lang="en-US" dirty="0"/>
              <a:t>and </a:t>
            </a:r>
            <a:r>
              <a:rPr lang="en-US" b="1" dirty="0"/>
              <a:t>Armenia</a:t>
            </a:r>
            <a:r>
              <a:rPr lang="en-US" dirty="0"/>
              <a:t> showed much lower average temperatures.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This analysis underscores the diversity in climatic conditions globally. The highest maximum is in countries like </a:t>
            </a:r>
            <a:r>
              <a:rPr lang="en-US" b="1" dirty="0"/>
              <a:t>Kuwait</a:t>
            </a:r>
            <a:r>
              <a:rPr lang="en-US" dirty="0"/>
              <a:t> (39.36°C) highlighting extreme heat conditions, while the moderate temperatures in countries like </a:t>
            </a:r>
            <a:r>
              <a:rPr lang="en-US" b="1" dirty="0"/>
              <a:t>Germany</a:t>
            </a:r>
            <a:r>
              <a:rPr lang="en-US" dirty="0"/>
              <a:t> and </a:t>
            </a:r>
            <a:r>
              <a:rPr lang="en-US" b="1" dirty="0"/>
              <a:t>Luxembourg</a:t>
            </a:r>
            <a:r>
              <a:rPr lang="en-US" dirty="0"/>
              <a:t> indicate mild climates.</a:t>
            </a:r>
          </a:p>
        </p:txBody>
      </p:sp>
      <p:pic>
        <p:nvPicPr>
          <p:cNvPr id="9" name="Picture 8">
            <a:extLst>
              <a:ext uri="{FF2B5EF4-FFF2-40B4-BE49-F238E27FC236}">
                <a16:creationId xmlns:a16="http://schemas.microsoft.com/office/drawing/2014/main" id="{ED9FB943-A499-C3BC-FB49-BD1F97D16EDA}"/>
              </a:ext>
            </a:extLst>
          </p:cNvPr>
          <p:cNvPicPr>
            <a:picLocks noChangeAspect="1"/>
          </p:cNvPicPr>
          <p:nvPr/>
        </p:nvPicPr>
        <p:blipFill>
          <a:blip r:embed="rId3"/>
          <a:stretch>
            <a:fillRect/>
          </a:stretch>
        </p:blipFill>
        <p:spPr>
          <a:xfrm>
            <a:off x="11431524" y="6097524"/>
            <a:ext cx="760476" cy="760476"/>
          </a:xfrm>
          <a:prstGeom prst="rect">
            <a:avLst/>
          </a:prstGeom>
        </p:spPr>
      </p:pic>
    </p:spTree>
    <p:extLst>
      <p:ext uri="{BB962C8B-B14F-4D97-AF65-F5344CB8AC3E}">
        <p14:creationId xmlns:p14="http://schemas.microsoft.com/office/powerpoint/2010/main" val="29884312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D3C12E55-AD21-1863-6D32-759FE0155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735262" y="1391249"/>
            <a:ext cx="6721475" cy="4075504"/>
          </a:xfrm>
          <a:prstGeom prst="rect">
            <a:avLst/>
          </a:prstGeom>
          <a:noFill/>
        </p:spPr>
      </p:pic>
      <p:pic>
        <p:nvPicPr>
          <p:cNvPr id="6" name="Picture 5">
            <a:extLst>
              <a:ext uri="{FF2B5EF4-FFF2-40B4-BE49-F238E27FC236}">
                <a16:creationId xmlns:a16="http://schemas.microsoft.com/office/drawing/2014/main" id="{F5FF8DAD-E443-7B4E-0936-F1D5EF4C9BC1}"/>
              </a:ext>
            </a:extLst>
          </p:cNvPr>
          <p:cNvPicPr>
            <a:picLocks noChangeAspect="1"/>
          </p:cNvPicPr>
          <p:nvPr/>
        </p:nvPicPr>
        <p:blipFill>
          <a:blip r:embed="rId3"/>
          <a:stretch>
            <a:fillRect/>
          </a:stretch>
        </p:blipFill>
        <p:spPr>
          <a:xfrm>
            <a:off x="11431524" y="6097524"/>
            <a:ext cx="760476" cy="760476"/>
          </a:xfrm>
          <a:prstGeom prst="rect">
            <a:avLst/>
          </a:prstGeom>
        </p:spPr>
      </p:pic>
    </p:spTree>
    <p:extLst>
      <p:ext uri="{BB962C8B-B14F-4D97-AF65-F5344CB8AC3E}">
        <p14:creationId xmlns:p14="http://schemas.microsoft.com/office/powerpoint/2010/main" val="31757825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1DDDB7-725D-8AA8-F8EE-2BD630661AFD}"/>
              </a:ext>
            </a:extLst>
          </p:cNvPr>
          <p:cNvSpPr txBox="1">
            <a:spLocks/>
          </p:cNvSpPr>
          <p:nvPr/>
        </p:nvSpPr>
        <p:spPr>
          <a:xfrm>
            <a:off x="745766" y="0"/>
            <a:ext cx="5942111" cy="1124712"/>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dirty="0"/>
              <a:t>Task 2: window function</a:t>
            </a:r>
          </a:p>
        </p:txBody>
      </p:sp>
      <p:cxnSp>
        <p:nvCxnSpPr>
          <p:cNvPr id="6" name="Straight Connector 5">
            <a:extLst>
              <a:ext uri="{FF2B5EF4-FFF2-40B4-BE49-F238E27FC236}">
                <a16:creationId xmlns:a16="http://schemas.microsoft.com/office/drawing/2014/main" id="{7D530794-4F09-8972-0DD0-FE5D214BB065}"/>
              </a:ext>
            </a:extLst>
          </p:cNvPr>
          <p:cNvCxnSpPr>
            <a:cxnSpLocks/>
          </p:cNvCxnSpPr>
          <p:nvPr/>
        </p:nvCxnSpPr>
        <p:spPr>
          <a:xfrm>
            <a:off x="905256" y="1102487"/>
            <a:ext cx="3602736"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61081B4B-A8D3-F709-EAA5-FB5C5B46152B}"/>
              </a:ext>
            </a:extLst>
          </p:cNvPr>
          <p:cNvSpPr txBox="1"/>
          <p:nvPr/>
        </p:nvSpPr>
        <p:spPr>
          <a:xfrm>
            <a:off x="7357731" y="889843"/>
            <a:ext cx="4210492" cy="5078313"/>
          </a:xfrm>
          <a:prstGeom prst="rect">
            <a:avLst/>
          </a:prstGeom>
          <a:noFill/>
        </p:spPr>
        <p:txBody>
          <a:bodyPr wrap="square" rtlCol="0">
            <a:spAutoFit/>
          </a:bodyPr>
          <a:lstStyle/>
          <a:p>
            <a:pPr marL="285750" indent="-285750">
              <a:buFont typeface="Wingdings" panose="05000000000000000000" pitchFamily="2" charset="2"/>
              <a:buChar char="Ø"/>
            </a:pPr>
            <a:r>
              <a:rPr lang="en-US" dirty="0"/>
              <a:t>The moving average calculation provides a smoother trend of temperature changes over time, reducing the impact of short-term fluctuations, This is particularly useful in climate studies where long-term trends are more meaningful than short-term variations.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For instance, the moving average of </a:t>
            </a:r>
            <a:r>
              <a:rPr lang="en-US" b="1" dirty="0"/>
              <a:t>Afghanistan</a:t>
            </a:r>
            <a:r>
              <a:rPr lang="en-US" dirty="0"/>
              <a:t> reveals a gradual increase in temperature over the months, which might be indicative of seasonal patterns. Similar trends can be observed in the </a:t>
            </a:r>
            <a:r>
              <a:rPr lang="en-US" b="1" dirty="0"/>
              <a:t>United States, India, and Australia</a:t>
            </a:r>
            <a:r>
              <a:rPr lang="en-US" dirty="0"/>
              <a:t>, highlighting both seasonal and long-term temperature variations.</a:t>
            </a:r>
          </a:p>
        </p:txBody>
      </p:sp>
      <p:pic>
        <p:nvPicPr>
          <p:cNvPr id="9" name="Picture 8">
            <a:extLst>
              <a:ext uri="{FF2B5EF4-FFF2-40B4-BE49-F238E27FC236}">
                <a16:creationId xmlns:a16="http://schemas.microsoft.com/office/drawing/2014/main" id="{ED9FB943-A499-C3BC-FB49-BD1F97D16EDA}"/>
              </a:ext>
            </a:extLst>
          </p:cNvPr>
          <p:cNvPicPr>
            <a:picLocks noChangeAspect="1"/>
          </p:cNvPicPr>
          <p:nvPr/>
        </p:nvPicPr>
        <p:blipFill>
          <a:blip r:embed="rId2"/>
          <a:stretch>
            <a:fillRect/>
          </a:stretch>
        </p:blipFill>
        <p:spPr>
          <a:xfrm>
            <a:off x="11431524" y="6097524"/>
            <a:ext cx="760476" cy="760476"/>
          </a:xfrm>
          <a:prstGeom prst="rect">
            <a:avLst/>
          </a:prstGeom>
        </p:spPr>
      </p:pic>
      <p:pic>
        <p:nvPicPr>
          <p:cNvPr id="3" name="Picture 2" descr="A screen shot of a computer code&#10;&#10;Description automatically generated">
            <a:extLst>
              <a:ext uri="{FF2B5EF4-FFF2-40B4-BE49-F238E27FC236}">
                <a16:creationId xmlns:a16="http://schemas.microsoft.com/office/drawing/2014/main" id="{655AA017-2CE0-257A-A1EC-30AD0893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256" y="1729766"/>
            <a:ext cx="5644400" cy="4298646"/>
          </a:xfrm>
          <a:prstGeom prst="rect">
            <a:avLst/>
          </a:prstGeom>
        </p:spPr>
      </p:pic>
    </p:spTree>
    <p:extLst>
      <p:ext uri="{BB962C8B-B14F-4D97-AF65-F5344CB8AC3E}">
        <p14:creationId xmlns:p14="http://schemas.microsoft.com/office/powerpoint/2010/main" val="12298170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{FB8E3B38-D236-42A1-A15C-657A56D67C8E}tf55661986_win32</Template>
  <TotalTime>312</TotalTime>
  <Words>997</Words>
  <Application>Microsoft Office PowerPoint</Application>
  <PresentationFormat>Widescreen</PresentationFormat>
  <Paragraphs>57</Paragraphs>
  <Slides>17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Arial</vt:lpstr>
      <vt:lpstr>Calibri</vt:lpstr>
      <vt:lpstr>Calibri Light</vt:lpstr>
      <vt:lpstr>Wingdings</vt:lpstr>
      <vt:lpstr>Custom</vt:lpstr>
      <vt:lpstr>Spark data analysis</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Nicholas Catani</dc:creator>
  <cp:lastModifiedBy>Nicholas Catani</cp:lastModifiedBy>
  <cp:revision>5</cp:revision>
  <dcterms:created xsi:type="dcterms:W3CDTF">2024-07-19T00:07:03Z</dcterms:created>
  <dcterms:modified xsi:type="dcterms:W3CDTF">2024-07-22T18:01:49Z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